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30" roundtripDataSignature="AMtx7mgoQWb14A6Qt2qm16CZTJB0XSSG/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6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Actividad: Cada uno de los alumnos escribirá en el pizarrón lo que ellos consideran que es Agilidad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0" name="Google Shape;29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Actividad: Cada uno de los alumnos escribirá en el pizarrón lo que ellos consideran que es Agilidad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Interactuar sobre los principios de Agilidad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Interactuar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" name="Google Shape;31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0" name="Google Shape;32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Google Shape;24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" name="Google Shape;25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" name="Google Shape;26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Actividad: Cada uno de los alumnos escribirá en el pizarrón lo que ellos consideran que es Agilidad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18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18"/>
          <p:cNvPicPr preferRelativeResize="0"/>
          <p:nvPr/>
        </p:nvPicPr>
        <p:blipFill rotWithShape="1">
          <a:blip r:embed="rId3">
            <a:alphaModFix amt="31000"/>
          </a:blip>
          <a:srcRect b="11296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18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18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" name="Google Shape;15;p18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8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7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7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7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" name="Google Shape;141;p27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42" name="Google Shape;142;p2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2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4" name="Google Shape;144;p2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5" name="Google Shape;145;p2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6" name="Google Shape;14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8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8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8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2" name="Google Shape;152;p2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53" name="Google Shape;153;p2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2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2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2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2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2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2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2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2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2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2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2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2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2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2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2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" name="Google Shape;171;p2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9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9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9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9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8" name="Google Shape;178;p2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79" name="Google Shape;179;p2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2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" name="Google Shape;181;p2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2" name="Google Shape;182;p2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3" name="Google Shape;183;p2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84" name="Google Shape;18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3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87" name="Google Shape;187;p3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3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9" name="Google Shape;189;p3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90" name="Google Shape;190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91" name="Google Shape;191;p30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30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30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30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Google Shape;196;p3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7" name="Google Shape;197;p3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3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3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3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3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3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3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3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3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3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3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3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3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3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3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3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3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5" name="Google Shape;215;p3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16" name="Google Shape;216;p3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17" name="Google Shape;21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18" name="Google Shape;218;p31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1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31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31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18" name="Google Shape;18;p19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4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19" name="Google Shape;19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19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" name="Google Shape;2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2" name="Google Shape;22;p19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19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19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19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" name="Google Shape;26;p1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27" name="Google Shape;27;p1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0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0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20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20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" name="Google Shape;34;p20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35" name="Google Shape;35;p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2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" name="Google Shape;3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" name="Google Shape;38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2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2" name="Google Shape;42;p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2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2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2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2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2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2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2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2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2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2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2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2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" name="Google Shape;60;p21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2" name="Google Shape;62;p21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21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21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21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22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68" name="Google Shape;68;p22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22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2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22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2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2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2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2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22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2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2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2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22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22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2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6" name="Google Shape;8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7" name="Google Shape;87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0" name="Google Shape;90;p23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2" name="Google Shape;92;p23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3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3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3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" name="Google Shape;96;p23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97" name="Google Shape;97;p2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" name="Google Shape;99;p23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3" name="Google Shape;103;p24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4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4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4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" name="Google Shape;108;p24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09" name="Google Shape;109;p2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2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" name="Google Shape;111;p24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2" name="Google Shape;11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13" name="Google Shape;113;p24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5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5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5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5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9" name="Google Shape;119;p25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20" name="Google Shape;120;p2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2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" name="Google Shape;122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2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4" name="Google Shape;124;p2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5" name="Google Shape;12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6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6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6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1" name="Google Shape;131;p26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32" name="Google Shape;132;p2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2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4" name="Google Shape;134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" name="Google Shape;135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"/>
          <p:cNvSpPr txBox="1"/>
          <p:nvPr>
            <p:ph type="ctrTitle"/>
          </p:nvPr>
        </p:nvSpPr>
        <p:spPr>
          <a:xfrm>
            <a:off x="3329300" y="7082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b="1" lang="es"/>
              <a:t>INTRODUCCIÓN: Metodología de sistemas 1 </a:t>
            </a:r>
            <a:endParaRPr b="1"/>
          </a:p>
        </p:txBody>
      </p:sp>
      <p:sp>
        <p:nvSpPr>
          <p:cNvPr id="229" name="Google Shape;229;p1"/>
          <p:cNvSpPr txBox="1"/>
          <p:nvPr>
            <p:ph idx="1" type="subTitle"/>
          </p:nvPr>
        </p:nvSpPr>
        <p:spPr>
          <a:xfrm>
            <a:off x="5071325" y="3609750"/>
            <a:ext cx="39894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br>
              <a:rPr lang="es"/>
            </a:br>
            <a:r>
              <a:rPr lang="es"/>
              <a:t>                         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0"/>
          <p:cNvSpPr txBox="1"/>
          <p:nvPr/>
        </p:nvSpPr>
        <p:spPr>
          <a:xfrm>
            <a:off x="1026475" y="1540275"/>
            <a:ext cx="7247100" cy="23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0" i="0" lang="es" sz="140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Alistair Cockburn* sugirió que una metodología es el conjunto de convenciones que un equipo acepta seguir. Eso significa que cada equipo tendrá su propia metodología, que será diferente en pequeña o gran medida de la metodología de todos los demás equipos.</a:t>
            </a:r>
            <a:endParaRPr b="0" i="0" sz="140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0" i="0" lang="es" sz="140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Las metodologías ágiles son las convenciones que un equipo elige seguir de una manera que sigue los valores y principios ágiles.</a:t>
            </a:r>
            <a:endParaRPr b="0" i="0" sz="140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0" i="0" lang="es" sz="140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Un marco de trabajo (Framewrok) es un conjunto estandarizado de conceptos, prácticas y criterios para enfocar un tipo de problemática particular que sirve como referencia, para enfrentar y resolver nuevos problemas de índole similar.</a:t>
            </a:r>
            <a:endParaRPr b="0" i="0" sz="140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10"/>
          <p:cNvSpPr txBox="1"/>
          <p:nvPr/>
        </p:nvSpPr>
        <p:spPr>
          <a:xfrm>
            <a:off x="517075" y="41637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10"/>
          <p:cNvSpPr txBox="1"/>
          <p:nvPr>
            <p:ph idx="1" type="body"/>
          </p:nvPr>
        </p:nvSpPr>
        <p:spPr>
          <a:xfrm>
            <a:off x="1329925" y="4408825"/>
            <a:ext cx="6640200" cy="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s" sz="1100"/>
              <a:t>*informático estadounidense, conocido como uno de los iniciadores del movimiento ágil en el desarrollo de software. Fue cofirmante del Manifiesto ágil.</a:t>
            </a:r>
            <a:endParaRPr sz="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1"/>
          <p:cNvSpPr txBox="1"/>
          <p:nvPr/>
        </p:nvSpPr>
        <p:spPr>
          <a:xfrm>
            <a:off x="1109425" y="1507900"/>
            <a:ext cx="7247100" cy="28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La agilidad puede verse como una estrategia de negocio, una estrategia empresarial a través del cual las empresas pueden mejorar, mantener y desarrollar su ventaja competitiva en el mercado.</a:t>
            </a:r>
            <a:endParaRPr b="0" i="0" sz="135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Esta definición es importante porque implica que cuando una empresa decide o evalúa transformarse para adoptar la agilidad deberíamos definir ¿Cuál es el problema de negocio que espera resolver?, ¿que esperaría que suceda si se resuelve ese problema? o en otras palabras ¿Qué resultados de negocio o beneficios espera conseguir que no puede lograr con otros enfoques?</a:t>
            </a:r>
            <a:endParaRPr b="0" i="0" sz="135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Partir de una definición clara de porque se busca la agilidad a nivel de empresa ayuda enfocar el esfuerzo para mejorar la entrega de valor de negocio cuando se resuelve el problema en cuestión. </a:t>
            </a:r>
            <a:endParaRPr b="0" i="0" sz="135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2"/>
          <p:cNvSpPr txBox="1"/>
          <p:nvPr/>
        </p:nvSpPr>
        <p:spPr>
          <a:xfrm>
            <a:off x="1248050" y="479050"/>
            <a:ext cx="6026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Valores del Manifiesto Ágil</a:t>
            </a:r>
            <a:endParaRPr b="1" i="0" sz="24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8" name="Google Shape;298;p12"/>
          <p:cNvSpPr txBox="1"/>
          <p:nvPr/>
        </p:nvSpPr>
        <p:spPr>
          <a:xfrm>
            <a:off x="1451850" y="3163325"/>
            <a:ext cx="62403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0" i="0" lang="e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Individuos e interacciones </a:t>
            </a:r>
            <a:r>
              <a:rPr b="0" i="0" lang="e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sobre procesos y herramientas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0" i="0" lang="e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Software funcionando </a:t>
            </a:r>
            <a:r>
              <a:rPr b="0" i="0" lang="e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sobre documentación extensiva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0" i="0" lang="e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Colaboración con el cliente </a:t>
            </a:r>
            <a:r>
              <a:rPr b="0" i="0" lang="e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sobre negociación contractual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0" i="0" lang="e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Respuesta ante el cambio </a:t>
            </a:r>
            <a:r>
              <a:rPr b="0" i="0" lang="e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sobre seguir un plan</a:t>
            </a:r>
            <a:endParaRPr b="0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9" name="Google Shape;299;p12"/>
          <p:cNvPicPr preferRelativeResize="0"/>
          <p:nvPr/>
        </p:nvPicPr>
        <p:blipFill rotWithShape="1">
          <a:blip r:embed="rId3">
            <a:alphaModFix/>
          </a:blip>
          <a:srcRect b="4923" l="1585" r="2250" t="2876"/>
          <a:stretch/>
        </p:blipFill>
        <p:spPr>
          <a:xfrm>
            <a:off x="2115900" y="1152875"/>
            <a:ext cx="4640050" cy="1890725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12"/>
          <p:cNvSpPr txBox="1"/>
          <p:nvPr>
            <p:ph idx="1" type="body"/>
          </p:nvPr>
        </p:nvSpPr>
        <p:spPr>
          <a:xfrm>
            <a:off x="2144150" y="4717925"/>
            <a:ext cx="5130000" cy="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s"/>
              <a:t>Manifiesto ágil: https://agilemanifesto.org/iso/es/principles.html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3"/>
          <p:cNvSpPr txBox="1"/>
          <p:nvPr/>
        </p:nvSpPr>
        <p:spPr>
          <a:xfrm>
            <a:off x="1248050" y="479050"/>
            <a:ext cx="6026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12 Principios del Manifiesto Ágil</a:t>
            </a:r>
            <a:endParaRPr b="1" i="0" sz="24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6" name="Google Shape;306;p13"/>
          <p:cNvSpPr txBox="1"/>
          <p:nvPr/>
        </p:nvSpPr>
        <p:spPr>
          <a:xfrm>
            <a:off x="389100" y="1507900"/>
            <a:ext cx="8365800" cy="33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4325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Font typeface="Arial"/>
              <a:buAutoNum type="arabicPeriod"/>
            </a:pP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Nuestra mayor prioridad es satisfacer al cliente mediante la </a:t>
            </a:r>
            <a:r>
              <a:rPr b="1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entrega temprana y continua de software con valor.</a:t>
            </a:r>
            <a:endParaRPr b="1" i="0" sz="135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50"/>
              <a:buFont typeface="Arial"/>
              <a:buAutoNum type="arabicPeriod"/>
            </a:pPr>
            <a:r>
              <a:rPr b="1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Aceptamos que los requisitos cambien</a:t>
            </a: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, incluso en etapas tardías del desarrollo. Los procesos Ágiles aprovechan el cambio para proporcionar ventaja competitiva al cliente.</a:t>
            </a:r>
            <a:endParaRPr b="0" i="0" sz="135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50"/>
              <a:buFont typeface="Arial"/>
              <a:buAutoNum type="arabicPeriod"/>
            </a:pPr>
            <a:r>
              <a:rPr b="1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Entregamos software funcional frecuentemente</a:t>
            </a: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, entre dos semanas y dos meses, con preferencia periodo de tiempo más corto posible.</a:t>
            </a:r>
            <a:endParaRPr b="0" i="0" sz="135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50"/>
              <a:buFont typeface="Arial"/>
              <a:buAutoNum type="arabicPeriod"/>
            </a:pP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Los </a:t>
            </a:r>
            <a:r>
              <a:rPr b="1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responsables de negocio y los desarrolladores trabajamos juntos</a:t>
            </a: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 de forma cotidiana durante todo el proyecto.</a:t>
            </a:r>
            <a:endParaRPr b="0" i="0" sz="135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50"/>
              <a:buFont typeface="Arial"/>
              <a:buAutoNum type="arabicPeriod"/>
            </a:pP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Los proyectos se desarrollan en torno a </a:t>
            </a:r>
            <a:r>
              <a:rPr b="1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individuos motivados</a:t>
            </a: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. Hay que darles el entorno y el apoyo que necesitan, y confiarles la ejecución del trabajo.</a:t>
            </a:r>
            <a:endParaRPr b="0" i="0" sz="135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350"/>
              <a:buFont typeface="Arial"/>
              <a:buAutoNum type="arabicPeriod"/>
            </a:pP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El método más eficiente y efectivo de </a:t>
            </a:r>
            <a:r>
              <a:rPr b="1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comunicar información al equipo de desarrollo y entre sus miembros es la conversación cara a cara.</a:t>
            </a:r>
            <a:endParaRPr b="1" i="0" sz="135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4"/>
          <p:cNvSpPr txBox="1"/>
          <p:nvPr/>
        </p:nvSpPr>
        <p:spPr>
          <a:xfrm>
            <a:off x="1248050" y="479050"/>
            <a:ext cx="6026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12 Principios del Manifiesto Ágil</a:t>
            </a:r>
            <a:endParaRPr b="1" i="0" sz="24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2" name="Google Shape;312;p14"/>
          <p:cNvSpPr txBox="1"/>
          <p:nvPr/>
        </p:nvSpPr>
        <p:spPr>
          <a:xfrm>
            <a:off x="389100" y="-81625"/>
            <a:ext cx="8365800" cy="45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4325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rabicPeriod"/>
            </a:pPr>
            <a:r>
              <a:t/>
            </a:r>
            <a:endParaRPr b="1" i="0" sz="1350" u="none" cap="none" strike="noStrike">
              <a:solidFill>
                <a:schemeClr val="dk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rabicPeriod"/>
            </a:pPr>
            <a:r>
              <a:t/>
            </a:r>
            <a:endParaRPr b="1" i="0" sz="1350" u="none" cap="none" strike="noStrike">
              <a:solidFill>
                <a:schemeClr val="dk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rabicPeriod"/>
            </a:pPr>
            <a:r>
              <a:t/>
            </a:r>
            <a:endParaRPr b="1" i="0" sz="1350" u="none" cap="none" strike="noStrike">
              <a:solidFill>
                <a:schemeClr val="dk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rabicPeriod"/>
            </a:pPr>
            <a:r>
              <a:t/>
            </a:r>
            <a:endParaRPr b="1" i="0" sz="1350" u="none" cap="none" strike="noStrike">
              <a:solidFill>
                <a:schemeClr val="dk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rabicPeriod"/>
            </a:pPr>
            <a:r>
              <a:t/>
            </a:r>
            <a:endParaRPr b="1" i="0" sz="1350" u="none" cap="none" strike="noStrike">
              <a:solidFill>
                <a:schemeClr val="dk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rabicPeriod"/>
            </a:pPr>
            <a:r>
              <a:t/>
            </a:r>
            <a:endParaRPr b="1" i="0" sz="1350" u="none" cap="none" strike="noStrike">
              <a:solidFill>
                <a:schemeClr val="dk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50"/>
              <a:buFont typeface="Arial"/>
              <a:buAutoNum type="arabicPeriod"/>
            </a:pP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El </a:t>
            </a:r>
            <a:r>
              <a:rPr b="1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software funcionando</a:t>
            </a: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 es la medida principal de progreso.</a:t>
            </a:r>
            <a:endParaRPr b="0" i="0" sz="135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50"/>
              <a:buFont typeface="Arial"/>
              <a:buAutoNum type="arabicPeriod"/>
            </a:pP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Los procesos Ágiles promueven el desarrollo sostenible. Los promotores, desarrolladores y usuarios debemos ser capaces de </a:t>
            </a:r>
            <a:r>
              <a:rPr b="1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mantener un ritmo constante</a:t>
            </a: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 de forma indefinida.</a:t>
            </a:r>
            <a:endParaRPr b="0" i="0" sz="135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50"/>
              <a:buFont typeface="Arial"/>
              <a:buAutoNum type="arabicPeriod"/>
            </a:pP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La atención continua a la </a:t>
            </a:r>
            <a:r>
              <a:rPr b="1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excelencia técnica y al buen diseño</a:t>
            </a: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 mejora la Agilidad.</a:t>
            </a:r>
            <a:endParaRPr b="0" i="0" sz="135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50"/>
              <a:buFont typeface="Arial"/>
              <a:buAutoNum type="arabicPeriod"/>
            </a:pP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La </a:t>
            </a:r>
            <a:r>
              <a:rPr b="1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simplicidad</a:t>
            </a: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, o el arte de maximizar la cantidad de trabajo no realizado, es esencial.</a:t>
            </a:r>
            <a:endParaRPr b="0" i="0" sz="135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50"/>
              <a:buFont typeface="Arial"/>
              <a:buAutoNum type="arabicPeriod"/>
            </a:pP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Las mejores arquitecturas, requisitos y diseños emergen de </a:t>
            </a:r>
            <a:r>
              <a:rPr b="1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equipos auto-organizados</a:t>
            </a: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35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350"/>
              <a:buFont typeface="Arial"/>
              <a:buAutoNum type="arabicPeriod"/>
            </a:pP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A intervalos regulares </a:t>
            </a:r>
            <a:r>
              <a:rPr b="1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el equipo reflexiona sobre cómo ser más efectivo</a:t>
            </a:r>
            <a:r>
              <a:rPr b="0" i="0" lang="es" sz="135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 para a continuación ajustar y perfeccionar su comportamiento en consecuencia.</a:t>
            </a:r>
            <a:endParaRPr b="0" i="0" sz="135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5"/>
          <p:cNvSpPr txBox="1"/>
          <p:nvPr>
            <p:ph type="title"/>
          </p:nvPr>
        </p:nvSpPr>
        <p:spPr>
          <a:xfrm>
            <a:off x="1985100" y="2114700"/>
            <a:ext cx="51738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 sz="5300"/>
              <a:t>¿Preguntas?</a:t>
            </a:r>
            <a:endParaRPr sz="53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6"/>
          <p:cNvSpPr txBox="1"/>
          <p:nvPr>
            <p:ph type="title"/>
          </p:nvPr>
        </p:nvSpPr>
        <p:spPr>
          <a:xfrm>
            <a:off x="1146650" y="914050"/>
            <a:ext cx="79242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s"/>
              <a:t>Fechas de parciales, entregas y recuperatorios.</a:t>
            </a:r>
            <a:endParaRPr b="1"/>
          </a:p>
        </p:txBody>
      </p:sp>
      <p:sp>
        <p:nvSpPr>
          <p:cNvPr id="323" name="Google Shape;323;p16"/>
          <p:cNvSpPr txBox="1"/>
          <p:nvPr>
            <p:ph idx="1" type="body"/>
          </p:nvPr>
        </p:nvSpPr>
        <p:spPr>
          <a:xfrm>
            <a:off x="2930250" y="2227450"/>
            <a:ext cx="7038900" cy="1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1° </a:t>
            </a:r>
            <a:r>
              <a:rPr lang="es" sz="1400"/>
              <a:t>Parcial:  25/04/2025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2° Parcial:  </a:t>
            </a:r>
            <a:r>
              <a:rPr lang="es" sz="1400"/>
              <a:t>23/06/2025(TM) - 27/06/2025(TT/TN)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Recup. 1° Parcial: 02/05/2025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Recup. 2° Parcial: 30/06/2025</a:t>
            </a:r>
            <a:r>
              <a:rPr lang="es" sz="1400"/>
              <a:t>(TM)</a:t>
            </a:r>
            <a:r>
              <a:rPr lang="es" sz="1400"/>
              <a:t>- </a:t>
            </a:r>
            <a:r>
              <a:rPr lang="es" sz="1400"/>
              <a:t>02/07/2025(TT)- 04/07/2025(TN)</a:t>
            </a:r>
            <a:endParaRPr sz="14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324" name="Google Shape;324;p16"/>
          <p:cNvPicPr preferRelativeResize="0"/>
          <p:nvPr/>
        </p:nvPicPr>
        <p:blipFill rotWithShape="1">
          <a:blip r:embed="rId3">
            <a:alphaModFix/>
          </a:blip>
          <a:srcRect b="7966" l="19373" r="19220" t="6722"/>
          <a:stretch/>
        </p:blipFill>
        <p:spPr>
          <a:xfrm>
            <a:off x="1596575" y="2163400"/>
            <a:ext cx="1165524" cy="161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"/>
          <p:cNvSpPr txBox="1"/>
          <p:nvPr>
            <p:ph type="title"/>
          </p:nvPr>
        </p:nvSpPr>
        <p:spPr>
          <a:xfrm>
            <a:off x="1407225" y="62690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s"/>
              <a:t>Objetivos de la materia : </a:t>
            </a:r>
            <a:endParaRPr b="1"/>
          </a:p>
        </p:txBody>
      </p:sp>
      <p:sp>
        <p:nvSpPr>
          <p:cNvPr id="235" name="Google Shape;235;p2"/>
          <p:cNvSpPr txBox="1"/>
          <p:nvPr>
            <p:ph idx="1" type="body"/>
          </p:nvPr>
        </p:nvSpPr>
        <p:spPr>
          <a:xfrm>
            <a:off x="3424950" y="1307850"/>
            <a:ext cx="5412600" cy="27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Introducir al alumno en los conceptos fundamentales del desarrollo de software, desde la identificación de requisitos hasta el mantenimiento.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Enseñar las fases del ciclo de vida del software (SDLC): análisis, diseño, implementación, pruebas y mantenimiento.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Familiarizar al alumno con herramientas clave, como IDEs, Git, y técnicas de automatización de pruebas e integración continua (CI/CD).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Capacitar en la gestión de proyectos con metodologías ágiles (SCRUM, Kanban) y tradicionales.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Enseñar a diseñar y ejecutar pruebas de software, analizando métricas como cobertura, defectos y rendimiento.</a:t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"/>
          <p:cNvSpPr txBox="1"/>
          <p:nvPr>
            <p:ph type="title"/>
          </p:nvPr>
        </p:nvSpPr>
        <p:spPr>
          <a:xfrm>
            <a:off x="1319700" y="6534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s"/>
              <a:t>Regularización de la materia</a:t>
            </a:r>
            <a:endParaRPr b="1"/>
          </a:p>
        </p:txBody>
      </p:sp>
      <p:sp>
        <p:nvSpPr>
          <p:cNvPr id="241" name="Google Shape;241;p3"/>
          <p:cNvSpPr txBox="1"/>
          <p:nvPr>
            <p:ph idx="1" type="body"/>
          </p:nvPr>
        </p:nvSpPr>
        <p:spPr>
          <a:xfrm>
            <a:off x="2383125" y="2315850"/>
            <a:ext cx="6084900" cy="10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s" sz="1400">
                <a:solidFill>
                  <a:srgbClr val="FFFFFF"/>
                </a:solidFill>
              </a:rPr>
              <a:t>Cumplir con las condiciones de asistencia.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s" sz="1400">
                <a:solidFill>
                  <a:srgbClr val="FFFFFF"/>
                </a:solidFill>
              </a:rPr>
              <a:t>Aprobar el parcial de regularización con una nota igual o mayor a 6.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242" name="Google Shape;24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5425" y="1927975"/>
            <a:ext cx="1779850" cy="177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"/>
          <p:cNvSpPr txBox="1"/>
          <p:nvPr>
            <p:ph type="title"/>
          </p:nvPr>
        </p:nvSpPr>
        <p:spPr>
          <a:xfrm>
            <a:off x="1319700" y="6534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s"/>
              <a:t>Aprobación directa de la materia</a:t>
            </a:r>
            <a:endParaRPr b="1"/>
          </a:p>
        </p:txBody>
      </p:sp>
      <p:sp>
        <p:nvSpPr>
          <p:cNvPr id="248" name="Google Shape;248;p4"/>
          <p:cNvSpPr txBox="1"/>
          <p:nvPr>
            <p:ph idx="1" type="body"/>
          </p:nvPr>
        </p:nvSpPr>
        <p:spPr>
          <a:xfrm>
            <a:off x="2358850" y="2195375"/>
            <a:ext cx="6531000" cy="12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s" sz="1400">
                <a:solidFill>
                  <a:srgbClr val="FFFFFF"/>
                </a:solidFill>
              </a:rPr>
              <a:t>Cumplir con las condiciones de asistencia.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s" sz="1400">
                <a:solidFill>
                  <a:srgbClr val="FFFFFF"/>
                </a:solidFill>
              </a:rPr>
              <a:t>Aprobar el parcial de regularización y aprobación directa con una nota mayor o igual a </a:t>
            </a:r>
            <a:r>
              <a:rPr lang="es" sz="1400"/>
              <a:t>6.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249" name="Google Shape;24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5750" y="1864175"/>
            <a:ext cx="1873250" cy="187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5"/>
          <p:cNvSpPr txBox="1"/>
          <p:nvPr>
            <p:ph type="title"/>
          </p:nvPr>
        </p:nvSpPr>
        <p:spPr>
          <a:xfrm>
            <a:off x="1297500" y="640625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s"/>
              <a:t>Introducción</a:t>
            </a:r>
            <a:endParaRPr b="1"/>
          </a:p>
        </p:txBody>
      </p:sp>
      <p:sp>
        <p:nvSpPr>
          <p:cNvPr id="255" name="Google Shape;255;p5"/>
          <p:cNvSpPr txBox="1"/>
          <p:nvPr>
            <p:ph idx="1" type="body"/>
          </p:nvPr>
        </p:nvSpPr>
        <p:spPr>
          <a:xfrm>
            <a:off x="1175400" y="2050500"/>
            <a:ext cx="6793200" cy="10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s" sz="1400">
                <a:latin typeface="Arial"/>
                <a:ea typeface="Arial"/>
                <a:cs typeface="Arial"/>
                <a:sym typeface="Arial"/>
              </a:rPr>
              <a:t>En la actualidad existen una gran cantidad de metodologías para el desarrollo de software, separadas en dos grandes grupos; las </a:t>
            </a:r>
            <a:r>
              <a:rPr b="1" lang="es" sz="1400">
                <a:latin typeface="Arial"/>
                <a:ea typeface="Arial"/>
                <a:cs typeface="Arial"/>
                <a:sym typeface="Arial"/>
              </a:rPr>
              <a:t>metodologías tradicionales</a:t>
            </a:r>
            <a:r>
              <a:rPr lang="es" sz="1400">
                <a:latin typeface="Arial"/>
                <a:ea typeface="Arial"/>
                <a:cs typeface="Arial"/>
                <a:sym typeface="Arial"/>
              </a:rPr>
              <a:t> o pesadas y las </a:t>
            </a:r>
            <a:r>
              <a:rPr b="1" lang="es" sz="1400">
                <a:latin typeface="Arial"/>
                <a:ea typeface="Arial"/>
                <a:cs typeface="Arial"/>
                <a:sym typeface="Arial"/>
              </a:rPr>
              <a:t>metodologías ágiles</a:t>
            </a:r>
            <a:r>
              <a:rPr lang="es" sz="1400">
                <a:latin typeface="Arial"/>
                <a:ea typeface="Arial"/>
                <a:cs typeface="Arial"/>
                <a:sym typeface="Arial"/>
              </a:rPr>
              <a:t>.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5"/>
          <p:cNvSpPr txBox="1"/>
          <p:nvPr>
            <p:ph idx="1" type="body"/>
          </p:nvPr>
        </p:nvSpPr>
        <p:spPr>
          <a:xfrm>
            <a:off x="607950" y="4086975"/>
            <a:ext cx="8092500" cy="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s" sz="1100"/>
              <a:t>A Study of Software Development Methodologies: https://frro.cvg.utn.edu.ar/pluginfile.php/230515/mod_resource/content/2/Study-Software-Development-Methodologies.pdf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24525" y="2640325"/>
            <a:ext cx="2883095" cy="229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37300" y="2640325"/>
            <a:ext cx="3200553" cy="2292324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6"/>
          <p:cNvSpPr txBox="1"/>
          <p:nvPr>
            <p:ph idx="1" type="body"/>
          </p:nvPr>
        </p:nvSpPr>
        <p:spPr>
          <a:xfrm>
            <a:off x="1227675" y="631775"/>
            <a:ext cx="3076800" cy="18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s" sz="1400">
                <a:latin typeface="Arial"/>
                <a:ea typeface="Arial"/>
                <a:cs typeface="Arial"/>
                <a:sym typeface="Arial"/>
              </a:rPr>
              <a:t>Las </a:t>
            </a:r>
            <a:r>
              <a:rPr b="1" lang="es" sz="1400">
                <a:latin typeface="Arial"/>
                <a:ea typeface="Arial"/>
                <a:cs typeface="Arial"/>
                <a:sym typeface="Arial"/>
              </a:rPr>
              <a:t>metodologías tradicionales</a:t>
            </a:r>
            <a:r>
              <a:rPr lang="es" sz="1400">
                <a:latin typeface="Arial"/>
                <a:ea typeface="Arial"/>
                <a:cs typeface="Arial"/>
                <a:sym typeface="Arial"/>
              </a:rPr>
              <a:t> se basan en las buenas prácticas dentro de la ingeniería del software, siguiendo un marco de disciplina estricto y un riguroso proceso de aplicación.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6"/>
          <p:cNvSpPr txBox="1"/>
          <p:nvPr>
            <p:ph idx="1" type="body"/>
          </p:nvPr>
        </p:nvSpPr>
        <p:spPr>
          <a:xfrm>
            <a:off x="4788725" y="535775"/>
            <a:ext cx="3497700" cy="19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s" sz="1400">
                <a:latin typeface="Arial"/>
                <a:ea typeface="Arial"/>
                <a:cs typeface="Arial"/>
                <a:sym typeface="Arial"/>
              </a:rPr>
              <a:t>Las </a:t>
            </a:r>
            <a:r>
              <a:rPr b="1" lang="es" sz="1400">
                <a:latin typeface="Arial"/>
                <a:ea typeface="Arial"/>
                <a:cs typeface="Arial"/>
                <a:sym typeface="Arial"/>
              </a:rPr>
              <a:t>metodologías ágiles</a:t>
            </a:r>
            <a:r>
              <a:rPr lang="es" sz="1400">
                <a:latin typeface="Arial"/>
                <a:ea typeface="Arial"/>
                <a:cs typeface="Arial"/>
                <a:sym typeface="Arial"/>
              </a:rPr>
              <a:t>, en cambio, representan una solución a los problemas que requieren una respuesta rápida en un ambiente flexible y con cambios constantes, haciendo caso omiso de la documentación rigurosa y los métodos formales.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7"/>
          <p:cNvSpPr txBox="1"/>
          <p:nvPr>
            <p:ph type="title"/>
          </p:nvPr>
        </p:nvSpPr>
        <p:spPr>
          <a:xfrm>
            <a:off x="1297500" y="681800"/>
            <a:ext cx="7038900" cy="5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s"/>
              <a:t>Introducción</a:t>
            </a:r>
            <a:endParaRPr b="1"/>
          </a:p>
        </p:txBody>
      </p:sp>
      <p:sp>
        <p:nvSpPr>
          <p:cNvPr id="270" name="Google Shape;270;p7"/>
          <p:cNvSpPr txBox="1"/>
          <p:nvPr>
            <p:ph idx="1" type="body"/>
          </p:nvPr>
        </p:nvSpPr>
        <p:spPr>
          <a:xfrm>
            <a:off x="655550" y="818725"/>
            <a:ext cx="8144100" cy="39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En esta asignatura abordaremos las </a:t>
            </a:r>
            <a:r>
              <a:rPr b="1" lang="es">
                <a:latin typeface="Arial"/>
                <a:ea typeface="Arial"/>
                <a:cs typeface="Arial"/>
                <a:sym typeface="Arial"/>
              </a:rPr>
              <a:t>metodologías ágiles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b="1" lang="es">
                <a:latin typeface="Arial"/>
                <a:ea typeface="Arial"/>
                <a:cs typeface="Arial"/>
                <a:sym typeface="Arial"/>
              </a:rPr>
              <a:t>metodologías tradicionales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, tanto en la práctica como en la teoría.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Aprenderemos sobre la </a:t>
            </a:r>
            <a:r>
              <a:rPr b="1" lang="es">
                <a:latin typeface="Arial"/>
                <a:ea typeface="Arial"/>
                <a:cs typeface="Arial"/>
                <a:sym typeface="Arial"/>
              </a:rPr>
              <a:t>ingeniería de Requerimientos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, cómo se aplica en las metodologías ágiles y tradicionales.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También, aprenderemos sobre </a:t>
            </a:r>
            <a:r>
              <a:rPr b="1" lang="es">
                <a:latin typeface="Arial"/>
                <a:ea typeface="Arial"/>
                <a:cs typeface="Arial"/>
                <a:sym typeface="Arial"/>
              </a:rPr>
              <a:t>Accesibilidad,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s">
                <a:latin typeface="Arial"/>
                <a:ea typeface="Arial"/>
                <a:cs typeface="Arial"/>
                <a:sym typeface="Arial"/>
              </a:rPr>
              <a:t>Usabilidad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b="1" lang="es">
                <a:latin typeface="Arial"/>
                <a:ea typeface="Arial"/>
                <a:cs typeface="Arial"/>
                <a:sym typeface="Arial"/>
              </a:rPr>
              <a:t>demás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temas asociados.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8"/>
          <p:cNvSpPr txBox="1"/>
          <p:nvPr>
            <p:ph type="title"/>
          </p:nvPr>
        </p:nvSpPr>
        <p:spPr>
          <a:xfrm>
            <a:off x="2850750" y="2271600"/>
            <a:ext cx="34425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s"/>
              <a:t>¿Qué es la Agilidad?</a:t>
            </a:r>
            <a:endParaRPr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9"/>
          <p:cNvSpPr txBox="1"/>
          <p:nvPr/>
        </p:nvSpPr>
        <p:spPr>
          <a:xfrm>
            <a:off x="1224300" y="1491300"/>
            <a:ext cx="7668300" cy="19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0" i="0" lang="es" sz="140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El desarrollo de software ágil es más que Frameworks como Scrum, Extreme Programming o Feature-Driven Development (FDD).</a:t>
            </a:r>
            <a:endParaRPr b="0" i="0" sz="140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0" i="0" lang="es" sz="140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El desarrollo de software ágil es más que prácticas pair programming, test-driven development, daily meetings, sprint planning, and sprints o iteraciones.</a:t>
            </a:r>
            <a:endParaRPr b="0" i="0" sz="140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0" i="0" lang="es" sz="140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El desarrollo de software ágil es un término general para un conjunto de marcos y prácticas basados ​​en los valores y principios expresados ​​en el Manifiesto para el desarrollo de software ágil y los 12 principios que lo sustentan. </a:t>
            </a:r>
            <a:endParaRPr b="0" i="0" sz="140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